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3"/>
  </p:notesMasterIdLst>
  <p:sldIdLst>
    <p:sldId id="256" r:id="rId9"/>
    <p:sldId id="291" r:id="rId10"/>
    <p:sldId id="294" r:id="rId11"/>
    <p:sldId id="29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901985-34F8-4C86-A5D0-96575D339D92}" v="173" dt="2023-01-24T18:20:17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6" autoAdjust="0"/>
    <p:restoredTop sz="94660"/>
  </p:normalViewPr>
  <p:slideViewPr>
    <p:cSldViewPr snapToGrid="0">
      <p:cViewPr>
        <p:scale>
          <a:sx n="66" d="100"/>
          <a:sy n="66" d="100"/>
        </p:scale>
        <p:origin x="-3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76901985-34F8-4C86-A5D0-96575D339D92}"/>
    <pc:docChg chg="custSel addSld modSld">
      <pc:chgData name="Class, Caleb" userId="81c01ea6-bccc-4178-af5e-bb84e88c284b" providerId="ADAL" clId="{76901985-34F8-4C86-A5D0-96575D339D92}" dt="2023-01-24T18:20:17.327" v="431" actId="113"/>
      <pc:docMkLst>
        <pc:docMk/>
      </pc:docMkLst>
      <pc:sldChg chg="modSp mod">
        <pc:chgData name="Class, Caleb" userId="81c01ea6-bccc-4178-af5e-bb84e88c284b" providerId="ADAL" clId="{76901985-34F8-4C86-A5D0-96575D339D92}" dt="2023-01-24T17:49:39.842" v="25" actId="20577"/>
        <pc:sldMkLst>
          <pc:docMk/>
          <pc:sldMk cId="2831391183" sldId="256"/>
        </pc:sldMkLst>
        <pc:spChg chg="mod">
          <ac:chgData name="Class, Caleb" userId="81c01ea6-bccc-4178-af5e-bb84e88c284b" providerId="ADAL" clId="{76901985-34F8-4C86-A5D0-96575D339D92}" dt="2023-01-24T17:49:39.842" v="25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modSp mod">
        <pc:chgData name="Class, Caleb" userId="81c01ea6-bccc-4178-af5e-bb84e88c284b" providerId="ADAL" clId="{76901985-34F8-4C86-A5D0-96575D339D92}" dt="2023-01-24T18:11:03.223" v="355"/>
        <pc:sldMkLst>
          <pc:docMk/>
          <pc:sldMk cId="1038086429" sldId="291"/>
        </pc:sldMkLst>
        <pc:spChg chg="mod">
          <ac:chgData name="Class, Caleb" userId="81c01ea6-bccc-4178-af5e-bb84e88c284b" providerId="ADAL" clId="{76901985-34F8-4C86-A5D0-96575D339D92}" dt="2023-01-24T18:11:03.223" v="355"/>
          <ac:spMkLst>
            <pc:docMk/>
            <pc:sldMk cId="1038086429" sldId="291"/>
            <ac:spMk id="3" creationId="{026C7F74-EA3C-31BB-49AD-C725839E6BF7}"/>
          </ac:spMkLst>
        </pc:spChg>
      </pc:sldChg>
      <pc:sldChg chg="addSp delSp modSp add mod modAnim">
        <pc:chgData name="Class, Caleb" userId="81c01ea6-bccc-4178-af5e-bb84e88c284b" providerId="ADAL" clId="{76901985-34F8-4C86-A5D0-96575D339D92}" dt="2023-01-24T18:20:17.327" v="431" actId="113"/>
        <pc:sldMkLst>
          <pc:docMk/>
          <pc:sldMk cId="68233885" sldId="294"/>
        </pc:sldMkLst>
        <pc:spChg chg="mod">
          <ac:chgData name="Class, Caleb" userId="81c01ea6-bccc-4178-af5e-bb84e88c284b" providerId="ADAL" clId="{76901985-34F8-4C86-A5D0-96575D339D92}" dt="2023-01-24T18:10:09.312" v="352" actId="20577"/>
          <ac:spMkLst>
            <pc:docMk/>
            <pc:sldMk cId="68233885" sldId="294"/>
            <ac:spMk id="3" creationId="{00000000-0000-0000-0000-000000000000}"/>
          </ac:spMkLst>
        </pc:spChg>
        <pc:spChg chg="mod">
          <ac:chgData name="Class, Caleb" userId="81c01ea6-bccc-4178-af5e-bb84e88c284b" providerId="ADAL" clId="{76901985-34F8-4C86-A5D0-96575D339D92}" dt="2023-01-24T18:20:17.327" v="431" actId="113"/>
          <ac:spMkLst>
            <pc:docMk/>
            <pc:sldMk cId="68233885" sldId="294"/>
            <ac:spMk id="7" creationId="{00000000-0000-0000-0000-000000000000}"/>
          </ac:spMkLst>
        </pc:spChg>
        <pc:spChg chg="add mod">
          <ac:chgData name="Class, Caleb" userId="81c01ea6-bccc-4178-af5e-bb84e88c284b" providerId="ADAL" clId="{76901985-34F8-4C86-A5D0-96575D339D92}" dt="2023-01-24T17:52:21.331" v="250"/>
          <ac:spMkLst>
            <pc:docMk/>
            <pc:sldMk cId="68233885" sldId="294"/>
            <ac:spMk id="8" creationId="{7DECFC2E-F52F-B5A3-D2FB-0D1941E4E994}"/>
          </ac:spMkLst>
        </pc:spChg>
        <pc:spChg chg="del">
          <ac:chgData name="Class, Caleb" userId="81c01ea6-bccc-4178-af5e-bb84e88c284b" providerId="ADAL" clId="{76901985-34F8-4C86-A5D0-96575D339D92}" dt="2023-01-24T18:09:51.493" v="340" actId="478"/>
          <ac:spMkLst>
            <pc:docMk/>
            <pc:sldMk cId="68233885" sldId="294"/>
            <ac:spMk id="9" creationId="{00000000-0000-0000-0000-000000000000}"/>
          </ac:spMkLst>
        </pc:spChg>
        <pc:spChg chg="add del mod">
          <ac:chgData name="Class, Caleb" userId="81c01ea6-bccc-4178-af5e-bb84e88c284b" providerId="ADAL" clId="{76901985-34F8-4C86-A5D0-96575D339D92}" dt="2023-01-24T18:09:48.360" v="339"/>
          <ac:spMkLst>
            <pc:docMk/>
            <pc:sldMk cId="68233885" sldId="294"/>
            <ac:spMk id="12" creationId="{1AFCBD04-A616-6A82-BEE1-78C3E8F7549B}"/>
          </ac:spMkLst>
        </pc:spChg>
        <pc:spChg chg="add mod">
          <ac:chgData name="Class, Caleb" userId="81c01ea6-bccc-4178-af5e-bb84e88c284b" providerId="ADAL" clId="{76901985-34F8-4C86-A5D0-96575D339D92}" dt="2023-01-24T18:09:51.712" v="341"/>
          <ac:spMkLst>
            <pc:docMk/>
            <pc:sldMk cId="68233885" sldId="294"/>
            <ac:spMk id="13" creationId="{FAD2260D-B480-97B8-9692-78873A216EB6}"/>
          </ac:spMkLst>
        </pc:spChg>
        <pc:graphicFrameChg chg="modGraphic">
          <ac:chgData name="Class, Caleb" userId="81c01ea6-bccc-4178-af5e-bb84e88c284b" providerId="ADAL" clId="{76901985-34F8-4C86-A5D0-96575D339D92}" dt="2023-01-24T18:09:02.965" v="296" actId="20577"/>
          <ac:graphicFrameMkLst>
            <pc:docMk/>
            <pc:sldMk cId="68233885" sldId="294"/>
            <ac:graphicFrameMk id="4" creationId="{00000000-0000-0000-0000-000000000000}"/>
          </ac:graphicFrameMkLst>
        </pc:graphicFrameChg>
      </pc:sldChg>
      <pc:sldChg chg="addSp modSp add mod modAnim">
        <pc:chgData name="Class, Caleb" userId="81c01ea6-bccc-4178-af5e-bb84e88c284b" providerId="ADAL" clId="{76901985-34F8-4C86-A5D0-96575D339D92}" dt="2023-01-24T18:09:41.925" v="337" actId="255"/>
        <pc:sldMkLst>
          <pc:docMk/>
          <pc:sldMk cId="3512564293" sldId="296"/>
        </pc:sldMkLst>
        <pc:spChg chg="mod">
          <ac:chgData name="Class, Caleb" userId="81c01ea6-bccc-4178-af5e-bb84e88c284b" providerId="ADAL" clId="{76901985-34F8-4C86-A5D0-96575D339D92}" dt="2023-01-24T18:09:27.963" v="332" actId="20577"/>
          <ac:spMkLst>
            <pc:docMk/>
            <pc:sldMk cId="3512564293" sldId="296"/>
            <ac:spMk id="4" creationId="{04761145-FF76-4260-5926-4E74543A1717}"/>
          </ac:spMkLst>
        </pc:spChg>
        <pc:spChg chg="add mod">
          <ac:chgData name="Class, Caleb" userId="81c01ea6-bccc-4178-af5e-bb84e88c284b" providerId="ADAL" clId="{76901985-34F8-4C86-A5D0-96575D339D92}" dt="2023-01-24T17:52:22.691" v="251"/>
          <ac:spMkLst>
            <pc:docMk/>
            <pc:sldMk cId="3512564293" sldId="296"/>
            <ac:spMk id="8" creationId="{9BB629FB-DBD5-19D1-1DF8-94A400548FE3}"/>
          </ac:spMkLst>
        </pc:spChg>
        <pc:spChg chg="mod">
          <ac:chgData name="Class, Caleb" userId="81c01ea6-bccc-4178-af5e-bb84e88c284b" providerId="ADAL" clId="{76901985-34F8-4C86-A5D0-96575D339D92}" dt="2023-01-24T18:09:41.925" v="337" actId="255"/>
          <ac:spMkLst>
            <pc:docMk/>
            <pc:sldMk cId="3512564293" sldId="296"/>
            <ac:spMk id="9" creationId="{85F91C7C-AEE7-665C-877F-685C96E8309C}"/>
          </ac:spMkLst>
        </pc:spChg>
        <pc:graphicFrameChg chg="mod">
          <ac:chgData name="Class, Caleb" userId="81c01ea6-bccc-4178-af5e-bb84e88c284b" providerId="ADAL" clId="{76901985-34F8-4C86-A5D0-96575D339D92}" dt="2023-01-24T18:09:12.319" v="297"/>
          <ac:graphicFrameMkLst>
            <pc:docMk/>
            <pc:sldMk cId="3512564293" sldId="296"/>
            <ac:graphicFrameMk id="6" creationId="{D090F5F3-1C1B-13BA-2207-0FA72573D134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1/24/2023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1/24/2023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1/24/2023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1/24/2023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1/24/2023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1/24/2023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Comparing Categorical Data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6D9-AEA7-5B42-D3C3-16E821B1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7F74-EA3C-31BB-49AD-C725839E6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0972800" cy="5027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Fisher’s exact test.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Compare and contrast Fisher’s exact test with the chi-squared test.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Conduct a Fisher’s exact test in 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an odds ratio.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A912262C-1796-CAB7-2E74-B0D323E56675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8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two categorical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31" y="1159474"/>
            <a:ext cx="10515600" cy="4351338"/>
          </a:xfrm>
        </p:spPr>
        <p:txBody>
          <a:bodyPr/>
          <a:lstStyle/>
          <a:p>
            <a:r>
              <a:rPr lang="en-US" dirty="0"/>
              <a:t>Fisher’s exact test: 2 categories per variable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fisher.test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dat$Smoker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dat$LungCancer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2862271"/>
              </p:ext>
            </p:extLst>
          </p:nvPr>
        </p:nvGraphicFramePr>
        <p:xfrm>
          <a:off x="1871532" y="3051395"/>
          <a:ext cx="343852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262010556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531906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LungCancer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1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6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3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62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4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1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7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17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09361"/>
                  </a:ext>
                </a:extLst>
              </a:tr>
            </a:tbl>
          </a:graphicData>
        </a:graphic>
      </p:graphicFrame>
      <p:graphicFrame>
        <p:nvGraphicFramePr>
          <p:cNvPr id="5" name="Content Placeholder 8"/>
          <p:cNvGraphicFramePr>
            <a:graphicFrameLocks/>
          </p:cNvGraphicFramePr>
          <p:nvPr/>
        </p:nvGraphicFramePr>
        <p:xfrm>
          <a:off x="6501009" y="4078349"/>
          <a:ext cx="4008327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3226">
                  <a:extLst>
                    <a:ext uri="{9D8B030D-6E8A-4147-A177-3AD203B41FA5}">
                      <a16:colId xmlns:a16="http://schemas.microsoft.com/office/drawing/2014/main" val="2262010556"/>
                    </a:ext>
                  </a:extLst>
                </a:gridCol>
                <a:gridCol w="1118992">
                  <a:extLst>
                    <a:ext uri="{9D8B030D-6E8A-4147-A177-3AD203B41FA5}">
                      <a16:colId xmlns:a16="http://schemas.microsoft.com/office/drawing/2014/main" val="1531906501"/>
                    </a:ext>
                  </a:extLst>
                </a:gridCol>
                <a:gridCol w="1336109">
                  <a:extLst>
                    <a:ext uri="{9D8B030D-6E8A-4147-A177-3AD203B41FA5}">
                      <a16:colId xmlns:a16="http://schemas.microsoft.com/office/drawing/2014/main" val="188435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1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6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Non-Smoker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320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589711" y="4456143"/>
            <a:ext cx="5870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50%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96102" y="5325806"/>
            <a:ext cx="36531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Are the proportions really different?</a:t>
            </a:r>
          </a:p>
          <a:p>
            <a:pPr>
              <a:lnSpc>
                <a:spcPct val="150000"/>
              </a:lnSpc>
            </a:pPr>
            <a:r>
              <a:rPr lang="en-US" b="1" dirty="0"/>
              <a:t>p = 0.52 </a:t>
            </a:r>
            <a:r>
              <a:rPr lang="en-US" dirty="0"/>
              <a:t>(not statistically significant)</a:t>
            </a:r>
          </a:p>
          <a:p>
            <a:endParaRPr lang="en-US" b="1" i="1" dirty="0"/>
          </a:p>
        </p:txBody>
      </p:sp>
      <p:sp>
        <p:nvSpPr>
          <p:cNvPr id="10" name="Right Arrow 9"/>
          <p:cNvSpPr/>
          <p:nvPr/>
        </p:nvSpPr>
        <p:spPr>
          <a:xfrm>
            <a:off x="5489533" y="4456143"/>
            <a:ext cx="889348" cy="37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7510" y="3709017"/>
            <a:ext cx="115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Cross-Tab:</a:t>
            </a:r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7DECFC2E-F52F-B5A3-D2FB-0D1941E4E994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2260D-B480-97B8-9692-78873A216EB6}"/>
              </a:ext>
            </a:extLst>
          </p:cNvPr>
          <p:cNvSpPr txBox="1"/>
          <p:nvPr/>
        </p:nvSpPr>
        <p:spPr>
          <a:xfrm>
            <a:off x="1300454" y="2682063"/>
            <a:ext cx="3106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dat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6823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4751-6793-A40A-E718-EFFAEB6D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Related: Chi-squared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8A074-F6B7-4D41-1B7B-53F73A26CD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very similar</a:t>
            </a:r>
          </a:p>
          <a:p>
            <a:r>
              <a:rPr lang="en-US" i="1" dirty="0"/>
              <a:t>Can be more than 2 groups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61145-FF76-4260-5926-4E74543A1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1134" y="1098708"/>
            <a:ext cx="6310866" cy="502745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dat$Smoker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dat$LungCancer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4CFCF-3565-D5A0-6E61-D05B55EC5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D090F5F3-1C1B-13BA-2207-0FA72573D1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628381"/>
              </p:ext>
            </p:extLst>
          </p:nvPr>
        </p:nvGraphicFramePr>
        <p:xfrm>
          <a:off x="1871532" y="3051395"/>
          <a:ext cx="343852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2262010556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531906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LungCancer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1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6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3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62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41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91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highlight>
                            <a:srgbClr val="FFFF00"/>
                          </a:highlight>
                        </a:rPr>
                        <a:t>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578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17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909361"/>
                  </a:ext>
                </a:extLst>
              </a:tr>
            </a:tbl>
          </a:graphicData>
        </a:graphic>
      </p:graphicFrame>
      <p:graphicFrame>
        <p:nvGraphicFramePr>
          <p:cNvPr id="7" name="Content Placeholder 8">
            <a:extLst>
              <a:ext uri="{FF2B5EF4-FFF2-40B4-BE49-F238E27FC236}">
                <a16:creationId xmlns:a16="http://schemas.microsoft.com/office/drawing/2014/main" id="{79035C5B-76B6-3A4B-B353-E519305870E8}"/>
              </a:ext>
            </a:extLst>
          </p:cNvPr>
          <p:cNvGraphicFramePr>
            <a:graphicFrameLocks/>
          </p:cNvGraphicFramePr>
          <p:nvPr/>
        </p:nvGraphicFramePr>
        <p:xfrm>
          <a:off x="6501009" y="4078349"/>
          <a:ext cx="4008327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3226">
                  <a:extLst>
                    <a:ext uri="{9D8B030D-6E8A-4147-A177-3AD203B41FA5}">
                      <a16:colId xmlns:a16="http://schemas.microsoft.com/office/drawing/2014/main" val="2262010556"/>
                    </a:ext>
                  </a:extLst>
                </a:gridCol>
                <a:gridCol w="1118992">
                  <a:extLst>
                    <a:ext uri="{9D8B030D-6E8A-4147-A177-3AD203B41FA5}">
                      <a16:colId xmlns:a16="http://schemas.microsoft.com/office/drawing/2014/main" val="1531906501"/>
                    </a:ext>
                  </a:extLst>
                </a:gridCol>
                <a:gridCol w="1336109">
                  <a:extLst>
                    <a:ext uri="{9D8B030D-6E8A-4147-A177-3AD203B41FA5}">
                      <a16:colId xmlns:a16="http://schemas.microsoft.com/office/drawing/2014/main" val="188435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1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96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Non-Smoker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3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Ex-Smoker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1325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5F91C7C-AEE7-665C-877F-685C96E8309C}"/>
              </a:ext>
            </a:extLst>
          </p:cNvPr>
          <p:cNvSpPr txBox="1"/>
          <p:nvPr/>
        </p:nvSpPr>
        <p:spPr>
          <a:xfrm>
            <a:off x="1300454" y="2682063"/>
            <a:ext cx="31064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dat</a:t>
            </a:r>
            <a:endParaRPr lang="en-US" sz="2200" b="1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1279CC5-7667-FC8E-CAA3-CBA407A48E4C}"/>
              </a:ext>
            </a:extLst>
          </p:cNvPr>
          <p:cNvSpPr/>
          <p:nvPr/>
        </p:nvSpPr>
        <p:spPr>
          <a:xfrm>
            <a:off x="5489533" y="4456143"/>
            <a:ext cx="889348" cy="37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242B05-EDD5-A78D-49F8-2462D2FC5211}"/>
              </a:ext>
            </a:extLst>
          </p:cNvPr>
          <p:cNvSpPr txBox="1"/>
          <p:nvPr/>
        </p:nvSpPr>
        <p:spPr>
          <a:xfrm>
            <a:off x="6277510" y="3709017"/>
            <a:ext cx="115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Cross-Tab:</a:t>
            </a:r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9BB629FB-DBD5-19D1-1DF8-94A400548FE3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5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264</TotalTime>
  <Words>181</Words>
  <Application>Microsoft Office PowerPoint</Application>
  <PresentationFormat>Widescreen</PresentationFormat>
  <Paragraphs>86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</vt:i4>
      </vt:variant>
    </vt:vector>
  </HeadingPairs>
  <TitlesOfParts>
    <vt:vector size="17" baseType="lpstr">
      <vt:lpstr>Arial</vt:lpstr>
      <vt:lpstr>Calibri</vt:lpstr>
      <vt:lpstr>Courier New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Comparing Categorical Data</vt:lpstr>
      <vt:lpstr>Learning Objectives</vt:lpstr>
      <vt:lpstr>Comparing two categorical variables</vt:lpstr>
      <vt:lpstr>Related: Chi-squared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3</cp:revision>
  <dcterms:created xsi:type="dcterms:W3CDTF">2022-04-15T15:55:21Z</dcterms:created>
  <dcterms:modified xsi:type="dcterms:W3CDTF">2023-01-24T18:20:26Z</dcterms:modified>
</cp:coreProperties>
</file>